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8"/>
  </p:notesMasterIdLst>
  <p:sldIdLst>
    <p:sldId id="258" r:id="rId2"/>
    <p:sldId id="256" r:id="rId3"/>
    <p:sldId id="264" r:id="rId4"/>
    <p:sldId id="261" r:id="rId5"/>
    <p:sldId id="265" r:id="rId6"/>
    <p:sldId id="259" r:id="rId7"/>
    <p:sldId id="270" r:id="rId8"/>
    <p:sldId id="271" r:id="rId9"/>
    <p:sldId id="272" r:id="rId10"/>
    <p:sldId id="260" r:id="rId11"/>
    <p:sldId id="273" r:id="rId12"/>
    <p:sldId id="262" r:id="rId13"/>
    <p:sldId id="263" r:id="rId14"/>
    <p:sldId id="274" r:id="rId15"/>
    <p:sldId id="275" r:id="rId16"/>
    <p:sldId id="266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317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267" r:id="rId54"/>
    <p:sldId id="269" r:id="rId55"/>
    <p:sldId id="308" r:id="rId56"/>
    <p:sldId id="257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1809D5-9464-4C86-908C-8AC18F72B68A}">
          <p14:sldIdLst/>
        </p14:section>
        <p14:section name="Cover Depan" id="{387B323B-7277-446F-8290-0644BE8971DE}">
          <p14:sldIdLst>
            <p14:sldId id="258"/>
            <p14:sldId id="256"/>
            <p14:sldId id="264"/>
            <p14:sldId id="261"/>
            <p14:sldId id="265"/>
            <p14:sldId id="259"/>
            <p14:sldId id="270"/>
            <p14:sldId id="271"/>
            <p14:sldId id="272"/>
            <p14:sldId id="260"/>
            <p14:sldId id="273"/>
            <p14:sldId id="262"/>
            <p14:sldId id="263"/>
            <p14:sldId id="274"/>
            <p14:sldId id="275"/>
            <p14:sldId id="266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317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267"/>
            <p14:sldId id="269"/>
            <p14:sldId id="308"/>
          </p14:sldIdLst>
        </p14:section>
        <p14:section name="Cover Penutup" id="{92D7BCFF-D3B8-4529-BEB1-5D5A8DBA1A23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-108" y="-10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5112A-E325-4BBA-AF30-807D1009DD22}" type="datetimeFigureOut">
              <a:rPr lang="en-ID" smtClean="0"/>
              <a:t>21/06/2019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68893-308B-40DD-85FA-9996E230C6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8644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C7B07-93B3-42C6-93DE-98C289A5C2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0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C7B07-93B3-42C6-93DE-98C289A5C2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68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81CD-BAF8-4430-A368-161751AED8F8}" type="datetime1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03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699C-4B53-4CDD-BF95-55689D08FE44}" type="datetime1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44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FEF9-0BA4-4CB6-BD2F-89F29A57F6F2}" type="datetime1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88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4553-5C0B-42B3-8021-F31B6C0CB78A}" type="datetime1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2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042FA-5304-4E47-ACE0-FD14F05CA041}" type="datetime1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8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F331-40BC-47B3-AB22-C9D24E9271CB}" type="datetime1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4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2063-7E35-4E46-82A2-D466DC33CA22}" type="datetime1">
              <a:rPr lang="en-US" smtClean="0"/>
              <a:t>6/21/2019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26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665D-DEC1-4064-A165-54100969586E}" type="datetime1">
              <a:rPr lang="en-US" smtClean="0"/>
              <a:t>6/21/2019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20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C7E32-C0E3-4567-8B6C-FFE7418C0967}" type="datetime1">
              <a:rPr lang="en-US" smtClean="0"/>
              <a:t>6/21/2019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1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3A8F0-28B6-4A9F-AA10-B81B79400429}" type="datetime1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9D6D8-A18F-461F-B1A3-88E5C752B4BF}" type="datetime1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CA5F2D1-C77B-4614-B681-5858C9584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195051" y="0"/>
            <a:ext cx="5061527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13251" y="742122"/>
            <a:ext cx="9289774" cy="59767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39498"/>
            <a:ext cx="8515350" cy="951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851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25885-98C2-4DA3-BC28-2151EA1518AF}" type="datetime1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2BCBC-50EF-4175-83E0-F618B60D431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EA70F98-D6BF-44D5-864A-E8B8E6EA8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2437420" y="-32039"/>
            <a:ext cx="1591241" cy="7538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7E39DBC-BF39-4AA8-A8D4-8190CF567658}"/>
              </a:ext>
            </a:extLst>
          </p:cNvPr>
          <p:cNvSpPr/>
          <p:nvPr userDrawn="1"/>
        </p:nvSpPr>
        <p:spPr>
          <a:xfrm>
            <a:off x="0" y="-32037"/>
            <a:ext cx="1514628" cy="753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  <a:p>
            <a:r>
              <a:rPr lang="en-US" dirty="0">
                <a:solidFill>
                  <a:srgbClr val="FF0000"/>
                </a:solidFill>
              </a:rPr>
              <a:t>UNIV/POLTEK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89B2762-C2F9-4BAC-B1EE-95539397A963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18" y="-31599"/>
            <a:ext cx="719456" cy="7500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4B60F85D-D540-4735-B378-D7D9225FE7F3}"/>
              </a:ext>
            </a:extLst>
          </p:cNvPr>
          <p:cNvGrpSpPr/>
          <p:nvPr userDrawn="1"/>
        </p:nvGrpSpPr>
        <p:grpSpPr>
          <a:xfrm>
            <a:off x="71968" y="6511126"/>
            <a:ext cx="2170463" cy="378419"/>
            <a:chOff x="4279782" y="5408838"/>
            <a:chExt cx="2170463" cy="37841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xmlns="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57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9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data-visualization-different-charts-python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data-visualization-different-charts-python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D" sz="3200" dirty="0" err="1"/>
              <a:t>Tugas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diberikan</a:t>
            </a:r>
            <a:r>
              <a:rPr lang="en-ID" sz="3200" dirty="0"/>
              <a:t> di </a:t>
            </a:r>
            <a:r>
              <a:rPr lang="en-ID" sz="3200" dirty="0" err="1"/>
              <a:t>pertemuan</a:t>
            </a:r>
            <a:r>
              <a:rPr lang="en-ID" sz="3200" dirty="0"/>
              <a:t> </a:t>
            </a:r>
            <a:r>
              <a:rPr lang="en-ID" sz="3200" dirty="0" err="1"/>
              <a:t>sebelumnya</a:t>
            </a:r>
            <a:r>
              <a:rPr lang="en-ID" sz="3200" dirty="0"/>
              <a:t> (slide </a:t>
            </a:r>
            <a:r>
              <a:rPr lang="en-ID" sz="3200" dirty="0" err="1"/>
              <a:t>ini</a:t>
            </a:r>
            <a:r>
              <a:rPr lang="en-ID" sz="3200" dirty="0"/>
              <a:t> </a:t>
            </a:r>
            <a:r>
              <a:rPr lang="en-ID" sz="3200" dirty="0" err="1"/>
              <a:t>akan</a:t>
            </a:r>
            <a:r>
              <a:rPr lang="en-ID" sz="3200" dirty="0"/>
              <a:t> </a:t>
            </a:r>
            <a:r>
              <a:rPr lang="en-ID" sz="3200" dirty="0" err="1"/>
              <a:t>dimasukkan</a:t>
            </a:r>
            <a:r>
              <a:rPr lang="en-ID" sz="3200" dirty="0"/>
              <a:t> di PPT </a:t>
            </a:r>
            <a:r>
              <a:rPr lang="en-ID" sz="3200" dirty="0" err="1"/>
              <a:t>pertemuan</a:t>
            </a:r>
            <a:r>
              <a:rPr lang="en-ID" sz="3200" dirty="0"/>
              <a:t> </a:t>
            </a:r>
            <a:r>
              <a:rPr lang="en-ID" sz="3200" dirty="0" err="1"/>
              <a:t>sebelumnya</a:t>
            </a:r>
            <a:r>
              <a:rPr lang="en-ID" sz="3200" dirty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Membaca artikel tentang visualisasi data, Mencoba running code yang diberikan di kelas untuk kasus visualisasi.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B5F15D0-D058-4F5D-99BF-5F628C16B5A4}"/>
              </a:ext>
            </a:extLst>
          </p:cNvPr>
          <p:cNvSpPr/>
          <p:nvPr/>
        </p:nvSpPr>
        <p:spPr>
          <a:xfrm>
            <a:off x="3104148" y="4375449"/>
            <a:ext cx="3906252" cy="12578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200" dirty="0"/>
              <a:t>Edit before use!</a:t>
            </a:r>
          </a:p>
        </p:txBody>
      </p:sp>
    </p:spTree>
    <p:extLst>
      <p:ext uri="{BB962C8B-B14F-4D97-AF65-F5344CB8AC3E}">
        <p14:creationId xmlns:p14="http://schemas.microsoft.com/office/powerpoint/2010/main" val="555920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2B43A5-BDA2-4ECE-B726-02F0BB9D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(showing vs story telling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D6B7060-E80A-45F2-84F3-D6AC35C7B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97" y="2322694"/>
            <a:ext cx="4287381" cy="2663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A66BE9A-FD3C-4EA6-8EB0-AD136E209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214" y="2125266"/>
            <a:ext cx="4419068" cy="30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72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2B43A5-BDA2-4ECE-B726-02F0BB9D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ABAF6384-C197-4D05-AAED-9C6EA009A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2224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, </a:t>
            </a:r>
            <a:r>
              <a:rPr lang="en-US" dirty="0" err="1"/>
              <a:t>visualisasi</a:t>
            </a:r>
            <a:r>
              <a:rPr lang="en-US" dirty="0"/>
              <a:t> data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untuk </a:t>
            </a:r>
            <a:r>
              <a:rPr lang="en-US" dirty="0" err="1"/>
              <a:t>mencari</a:t>
            </a:r>
            <a:r>
              <a:rPr lang="en-US" dirty="0"/>
              <a:t>: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Pattern (Pola)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Relations ( </a:t>
            </a:r>
            <a:r>
              <a:rPr lang="en-US" dirty="0" err="1"/>
              <a:t>Keterkaitan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357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3DF2F3-6892-4429-A52D-C1F0879D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: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CAB5F-991E-46F6-BFFA-D6074A78F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Pola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pada </a:t>
            </a:r>
            <a:r>
              <a:rPr lang="en-US" dirty="0" err="1"/>
              <a:t>sebuah</a:t>
            </a:r>
            <a:r>
              <a:rPr lang="en-US" dirty="0"/>
              <a:t> data dan </a:t>
            </a:r>
            <a:r>
              <a:rPr lang="en-US" dirty="0" err="1"/>
              <a:t>dapat</a:t>
            </a:r>
            <a:r>
              <a:rPr lang="en-US" dirty="0"/>
              <a:t> di </a:t>
            </a:r>
            <a:r>
              <a:rPr lang="en-US" dirty="0" err="1"/>
              <a:t>analisis</a:t>
            </a:r>
            <a:r>
              <a:rPr lang="en-US" dirty="0"/>
              <a:t> untuk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pemicu</a:t>
            </a:r>
            <a:r>
              <a:rPr lang="en-US" dirty="0"/>
              <a:t> </a:t>
            </a:r>
            <a:r>
              <a:rPr lang="en-US" dirty="0" err="1"/>
              <a:t>peruabahan</a:t>
            </a:r>
            <a:r>
              <a:rPr lang="en-US" dirty="0"/>
              <a:t>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6081051-267C-4A12-8CAF-BE8E39D8B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4"/>
          <a:stretch/>
        </p:blipFill>
        <p:spPr>
          <a:xfrm>
            <a:off x="1042987" y="3143250"/>
            <a:ext cx="3529013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55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3DF2F3-6892-4429-A52D-C1F0879D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: 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CAB5F-991E-46F6-BFFA-D6074A78F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Banyak variable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keterkaitan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yang </a:t>
            </a:r>
            <a:r>
              <a:rPr lang="en-US" dirty="0" err="1"/>
              <a:t>lainya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9D007A5-0A01-41C5-BDD3-185CF426D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62737"/>
            <a:ext cx="4016087" cy="281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32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2D7B63-8225-4766-A1A0-3C1D397C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Cara </a:t>
            </a: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data visual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2B35B0-D95C-4EF5-9E0E-3DFCD6284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Terdapat</a:t>
            </a:r>
            <a:r>
              <a:rPr lang="en-US" dirty="0"/>
              <a:t> 6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membentuk</a:t>
            </a:r>
            <a:r>
              <a:rPr lang="en-US" dirty="0"/>
              <a:t> data visual:</a:t>
            </a:r>
          </a:p>
          <a:p>
            <a:pPr marL="0" indent="0">
              <a:buNone/>
            </a:pPr>
            <a:r>
              <a:rPr lang="en-US" i="1" dirty="0"/>
              <a:t>1. Understand the context</a:t>
            </a:r>
          </a:p>
          <a:p>
            <a:pPr marL="0" indent="0">
              <a:buNone/>
            </a:pPr>
            <a:r>
              <a:rPr lang="en-US" i="1" dirty="0"/>
              <a:t>2. Choose an appropriate visual display</a:t>
            </a:r>
          </a:p>
          <a:p>
            <a:pPr marL="0" indent="0">
              <a:buNone/>
            </a:pPr>
            <a:r>
              <a:rPr lang="en-US" i="1" dirty="0"/>
              <a:t>3. Eliminate clutter</a:t>
            </a:r>
          </a:p>
          <a:p>
            <a:pPr marL="0" indent="0">
              <a:buNone/>
            </a:pPr>
            <a:r>
              <a:rPr lang="en-US" i="1" dirty="0"/>
              <a:t>4. Focus attention where you want it</a:t>
            </a:r>
          </a:p>
          <a:p>
            <a:pPr marL="0" indent="0">
              <a:buNone/>
            </a:pPr>
            <a:r>
              <a:rPr lang="en-US" i="1" dirty="0"/>
              <a:t>5. Think like a designer</a:t>
            </a:r>
          </a:p>
          <a:p>
            <a:pPr marL="0" indent="0">
              <a:buNone/>
            </a:pPr>
            <a:r>
              <a:rPr lang="en-US" i="1" dirty="0"/>
              <a:t>6. Tell a story</a:t>
            </a:r>
          </a:p>
        </p:txBody>
      </p:sp>
    </p:spTree>
    <p:extLst>
      <p:ext uri="{BB962C8B-B14F-4D97-AF65-F5344CB8AC3E}">
        <p14:creationId xmlns:p14="http://schemas.microsoft.com/office/powerpoint/2010/main" val="3077791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D38628-80E3-491C-8543-97C3669D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the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A067F7-32CB-488C-8DB4-F4ECE3860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Untuk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konteks</a:t>
            </a:r>
            <a:r>
              <a:rPr lang="en-US" dirty="0"/>
              <a:t>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petanyaan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pPr marL="385763" indent="-385763">
              <a:buFont typeface="+mj-lt"/>
              <a:buAutoNum type="arabicPeriod"/>
            </a:pPr>
            <a:r>
              <a:rPr lang="en-US" i="1" dirty="0"/>
              <a:t>Who is your audience?</a:t>
            </a:r>
          </a:p>
          <a:p>
            <a:pPr marL="385763" indent="-385763">
              <a:buFont typeface="+mj-lt"/>
              <a:buAutoNum type="arabicPeriod"/>
            </a:pPr>
            <a:r>
              <a:rPr lang="en-US" i="1" dirty="0"/>
              <a:t>What do you need your audience to know or do?</a:t>
            </a:r>
          </a:p>
          <a:p>
            <a:pPr marL="385763" indent="-385763">
              <a:buFont typeface="+mj-lt"/>
              <a:buAutoNum type="arabicPeriod"/>
            </a:pPr>
            <a:r>
              <a:rPr lang="en-US" i="1" dirty="0"/>
              <a:t>(how) What data is available that will help make </a:t>
            </a:r>
            <a:r>
              <a:rPr lang="en-US" i="1" dirty="0" err="1"/>
              <a:t>mypoint</a:t>
            </a:r>
            <a:r>
              <a:rPr lang="en-US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9589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D38628-80E3-491C-8543-97C3669D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yang </a:t>
            </a:r>
            <a:r>
              <a:rPr lang="en-US" dirty="0" err="1"/>
              <a:t>tepat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A067F7-32CB-488C-8DB4-F4ECE3860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Ada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untuk </a:t>
            </a:r>
            <a:r>
              <a:rPr lang="en-US" dirty="0" err="1"/>
              <a:t>memvisualisasikan</a:t>
            </a:r>
            <a:r>
              <a:rPr lang="en-US" dirty="0"/>
              <a:t> data, </a:t>
            </a:r>
            <a:r>
              <a:rPr lang="en-US" dirty="0" err="1"/>
              <a:t>antara</a:t>
            </a:r>
            <a:r>
              <a:rPr lang="en-US" dirty="0"/>
              <a:t> lain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chart (paling </a:t>
            </a:r>
            <a:r>
              <a:rPr lang="en-US" dirty="0" err="1"/>
              <a:t>umum</a:t>
            </a:r>
            <a:r>
              <a:rPr lang="en-US" dirty="0"/>
              <a:t>). 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A9F19C0-BF66-46D0-9A9E-08AAB4C66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8" y="3719513"/>
            <a:ext cx="3627402" cy="1483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4C1748-E3E5-47CB-95B2-00325CBA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587762"/>
            <a:ext cx="3880680" cy="174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95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D38628-80E3-491C-8543-97C3669D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Eliminate Clutter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A067F7-32CB-488C-8DB4-F4ECE3860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88687"/>
            <a:ext cx="7886700" cy="326350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Merujuk</a:t>
            </a:r>
            <a:r>
              <a:rPr lang="en-US" dirty="0"/>
              <a:t> pada Gestalt Principles of Visual Perception. Pada Gestalt Principles of Visual Perception </a:t>
            </a:r>
            <a:r>
              <a:rPr lang="en-US" dirty="0" err="1"/>
              <a:t>mempunyai</a:t>
            </a:r>
            <a:r>
              <a:rPr lang="en-US" dirty="0"/>
              <a:t> 6 </a:t>
            </a:r>
            <a:r>
              <a:rPr lang="en-US" dirty="0" err="1"/>
              <a:t>prinsip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Proximity</a:t>
            </a:r>
          </a:p>
          <a:p>
            <a:pPr lvl="1"/>
            <a:r>
              <a:rPr lang="en-US" i="1" dirty="0"/>
              <a:t>Similarity</a:t>
            </a:r>
          </a:p>
          <a:p>
            <a:pPr lvl="1"/>
            <a:r>
              <a:rPr lang="en-US" i="1" dirty="0"/>
              <a:t>Enclosure</a:t>
            </a:r>
          </a:p>
          <a:p>
            <a:pPr lvl="1"/>
            <a:r>
              <a:rPr lang="en-US" i="1" dirty="0"/>
              <a:t>Closure,</a:t>
            </a:r>
          </a:p>
          <a:p>
            <a:pPr lvl="1"/>
            <a:r>
              <a:rPr lang="en-US" i="1" dirty="0"/>
              <a:t>Continuity</a:t>
            </a:r>
          </a:p>
          <a:p>
            <a:pPr lvl="1"/>
            <a:r>
              <a:rPr lang="en-US" i="1" dirty="0"/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1862385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D38628-80E3-491C-8543-97C3669D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 attention where you want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A067F7-32CB-488C-8DB4-F4ECE3860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179"/>
            <a:ext cx="7886700" cy="3263504"/>
          </a:xfrm>
        </p:spPr>
        <p:txBody>
          <a:bodyPr/>
          <a:lstStyle/>
          <a:p>
            <a:r>
              <a:rPr lang="en-US" dirty="0"/>
              <a:t>Pada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memerthatikan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err="1"/>
              <a:t>Ukuran</a:t>
            </a:r>
            <a:r>
              <a:rPr lang="en-US" dirty="0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err="1"/>
              <a:t>Warna</a:t>
            </a: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Tata </a:t>
            </a:r>
            <a:r>
              <a:rPr lang="en-US" dirty="0" err="1"/>
              <a:t>Letak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34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D38628-80E3-491C-8543-97C3669D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like a Designer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A067F7-32CB-488C-8DB4-F4ECE3860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00" y="1628179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yang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diperhatikan</a:t>
            </a:r>
            <a:r>
              <a:rPr lang="en-US" dirty="0"/>
              <a:t> ,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pPr marL="385763" indent="-385763">
              <a:buFont typeface="+mj-lt"/>
              <a:buAutoNum type="arabicPeriod"/>
            </a:pPr>
            <a:r>
              <a:rPr lang="en-US" i="1" dirty="0"/>
              <a:t>Affordances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Kejelasan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tentang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/>
              <a:t>aksi</a:t>
            </a:r>
            <a:r>
              <a:rPr lang="en-US" dirty="0"/>
              <a:t> yang </a:t>
            </a:r>
            <a:r>
              <a:rPr lang="en-US" dirty="0" err="1"/>
              <a:t>mungkin</a:t>
            </a:r>
            <a:r>
              <a:rPr lang="en-US" dirty="0"/>
              <a:t> di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dan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individu</a:t>
            </a: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i="1" dirty="0"/>
              <a:t>Accessibility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dapat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dimengerti</a:t>
            </a:r>
            <a:r>
              <a:rPr lang="en-US" dirty="0">
                <a:sym typeface="Wingdings" panose="05000000000000000000" pitchFamily="2" charset="2"/>
              </a:rPr>
              <a:t> oleh </a:t>
            </a:r>
            <a:r>
              <a:rPr lang="en-US" dirty="0" err="1">
                <a:sym typeface="Wingdings" panose="05000000000000000000" pitchFamily="2" charset="2"/>
              </a:rPr>
              <a:t>banyak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kalangan</a:t>
            </a: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i="1" dirty="0"/>
              <a:t>Aesthetics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agar </a:t>
            </a:r>
            <a:r>
              <a:rPr lang="en-US" dirty="0" err="1">
                <a:sym typeface="Wingdings" panose="05000000000000000000" pitchFamily="2" charset="2"/>
              </a:rPr>
              <a:t>lebih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mudah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dimengerti</a:t>
            </a:r>
            <a:r>
              <a:rPr lang="en-US" dirty="0">
                <a:sym typeface="Wingdings" panose="05000000000000000000" pitchFamily="2" charset="2"/>
              </a:rPr>
              <a:t>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95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195051" y="0"/>
            <a:ext cx="5061527" cy="68580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xmlns="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314035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ID" sz="2600" i="1" dirty="0"/>
              <a:t>Lecture 31</a:t>
            </a:r>
          </a:p>
          <a:p>
            <a:pPr fontAlgn="base"/>
            <a:r>
              <a:rPr lang="id-ID" dirty="0"/>
              <a:t>Visualisasi (</a:t>
            </a:r>
            <a:r>
              <a:rPr lang="en-ID" dirty="0"/>
              <a:t>Part </a:t>
            </a:r>
            <a:r>
              <a:rPr lang="id-ID" dirty="0"/>
              <a:t>1)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2894620" y="559632"/>
            <a:ext cx="1591241" cy="7538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7E39DBC-BF39-4AA8-A8D4-8190CF567658}"/>
              </a:ext>
            </a:extLst>
          </p:cNvPr>
          <p:cNvSpPr/>
          <p:nvPr/>
        </p:nvSpPr>
        <p:spPr>
          <a:xfrm>
            <a:off x="457200" y="559634"/>
            <a:ext cx="1514628" cy="753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  <a:p>
            <a:r>
              <a:rPr lang="en-US" dirty="0">
                <a:solidFill>
                  <a:srgbClr val="FF0000"/>
                </a:solidFill>
              </a:rPr>
              <a:t>UNIV/POLTEK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18" y="560072"/>
            <a:ext cx="719456" cy="7500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E37DBCB-3939-4ECF-8CE2-4649C6DF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84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5638F0-D9CB-4B35-9B09-12197E5D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a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A82AC4-7BCA-46E7-9F26-3B2013B51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84171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data untuk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untuk </a:t>
            </a:r>
            <a:r>
              <a:rPr lang="en-US" dirty="0" err="1"/>
              <a:t>dibaca</a:t>
            </a:r>
            <a:r>
              <a:rPr lang="en-US" dirty="0"/>
              <a:t> dan juga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humanis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9208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51DB7C-0EAD-D641-8510-7A6F99A3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Pattern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AB58D6-5BD5-D649-AD29-9AADB847D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Temporal Data = </a:t>
            </a:r>
            <a:r>
              <a:rPr lang="en-US" dirty="0" err="1"/>
              <a:t>Statis</a:t>
            </a:r>
            <a:r>
              <a:rPr lang="en-US" dirty="0"/>
              <a:t>,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berkelanjutan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kurun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. Data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digambarkan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: Bar Chart, </a:t>
            </a:r>
            <a:r>
              <a:rPr lang="en-US" dirty="0" err="1"/>
              <a:t>dan</a:t>
            </a:r>
            <a:r>
              <a:rPr lang="en-US" dirty="0"/>
              <a:t> Point Chart</a:t>
            </a:r>
          </a:p>
          <a:p>
            <a:r>
              <a:rPr lang="en-US" dirty="0"/>
              <a:t>Continuous Temporal Data = Data </a:t>
            </a:r>
            <a:r>
              <a:rPr lang="en-US" dirty="0" err="1"/>
              <a:t>berkelanjutan</a:t>
            </a:r>
            <a:r>
              <a:rPr lang="en-US" dirty="0"/>
              <a:t>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progress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jangka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(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konstan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diskrit</a:t>
            </a:r>
            <a:r>
              <a:rPr lang="en-US" dirty="0"/>
              <a:t>). Data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digambarkan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: Line Chart, Step Chart, </a:t>
            </a:r>
          </a:p>
        </p:txBody>
      </p:sp>
    </p:spTree>
    <p:extLst>
      <p:ext uri="{BB962C8B-B14F-4D97-AF65-F5344CB8AC3E}">
        <p14:creationId xmlns:p14="http://schemas.microsoft.com/office/powerpoint/2010/main" val="1006292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3C9760-D71C-C548-8FBC-25279254D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B8D1D8-8A46-4F42-947F-D9F80E57E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(X </a:t>
            </a:r>
            <a:r>
              <a:rPr lang="en-US" dirty="0" err="1"/>
              <a:t>dan</a:t>
            </a:r>
            <a:r>
              <a:rPr lang="en-US" dirty="0"/>
              <a:t> Y)</a:t>
            </a:r>
          </a:p>
          <a:p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besaran</a:t>
            </a:r>
            <a:r>
              <a:rPr lang="en-US" dirty="0"/>
              <a:t> </a:t>
            </a:r>
            <a:r>
              <a:rPr lang="en-US" dirty="0" err="1"/>
              <a:t>konstan</a:t>
            </a:r>
            <a:r>
              <a:rPr lang="en-US" dirty="0"/>
              <a:t> </a:t>
            </a:r>
            <a:r>
              <a:rPr lang="en-US" dirty="0" err="1"/>
              <a:t>lainnya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5CEB02B-0D42-0542-9572-62679AFF71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739598"/>
            <a:ext cx="4234070" cy="23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55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3C9760-D71C-C548-8FBC-25279254D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Bar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B8D1D8-8A46-4F42-947F-D9F80E57E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(X </a:t>
            </a:r>
            <a:r>
              <a:rPr lang="en-US" dirty="0" err="1"/>
              <a:t>dan</a:t>
            </a:r>
            <a:r>
              <a:rPr lang="en-US" dirty="0"/>
              <a:t> Y)</a:t>
            </a:r>
          </a:p>
          <a:p>
            <a:r>
              <a:rPr lang="en-US" dirty="0" err="1"/>
              <a:t>Serupa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bar chart, </a:t>
            </a:r>
            <a:r>
              <a:rPr lang="en-US" dirty="0" err="1"/>
              <a:t>namun</a:t>
            </a:r>
            <a:r>
              <a:rPr lang="en-US" dirty="0"/>
              <a:t> bar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lapisan</a:t>
            </a:r>
            <a:r>
              <a:rPr lang="en-US" dirty="0"/>
              <a:t> yang </a:t>
            </a:r>
            <a:r>
              <a:rPr lang="en-US" dirty="0" err="1"/>
              <a:t>menjelaskan</a:t>
            </a:r>
            <a:r>
              <a:rPr lang="en-US" dirty="0"/>
              <a:t> sub </a:t>
            </a:r>
            <a:r>
              <a:rPr lang="en-US" dirty="0" err="1"/>
              <a:t>kategori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53512A-B5F4-C34B-B762-975F61549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852" y="3698075"/>
            <a:ext cx="3018296" cy="28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27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44548A-FCEA-0642-AD03-2103C0234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Titik</a:t>
            </a:r>
            <a:r>
              <a:rPr lang="en-US" dirty="0"/>
              <a:t> (Points)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F23689-3858-604F-8843-BF37601A5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(X </a:t>
            </a:r>
            <a:r>
              <a:rPr lang="en-US" dirty="0" err="1"/>
              <a:t>dan</a:t>
            </a:r>
            <a:r>
              <a:rPr lang="en-US" dirty="0"/>
              <a:t> Y)</a:t>
            </a:r>
          </a:p>
          <a:p>
            <a:r>
              <a:rPr lang="en-US" dirty="0"/>
              <a:t>Data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padat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bar </a:t>
            </a:r>
            <a:r>
              <a:rPr lang="en-US" dirty="0" err="1"/>
              <a:t>digantikan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titik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02E6C1C-E8D9-B34F-9D70-2E1F36A658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94" y="3636675"/>
            <a:ext cx="3326012" cy="296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9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DDA0D1-D969-3745-A460-BB806956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C18377-DE23-2C4A-8884-BAF8F8579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point chart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jelas</a:t>
            </a:r>
            <a:endParaRPr lang="en-US" dirty="0"/>
          </a:p>
          <a:p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menjelaskan</a:t>
            </a:r>
            <a:r>
              <a:rPr lang="en-US" dirty="0"/>
              <a:t> proses </a:t>
            </a:r>
            <a:r>
              <a:rPr lang="en-US" dirty="0" err="1"/>
              <a:t>perubahan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FB6BAFC-D3A4-4B49-BF0A-A72CCE822E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31" y="3863181"/>
            <a:ext cx="3216137" cy="252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77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A925BC-976F-B647-88D7-804039635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0EC509-EC12-D547-BF62-96FCDE97E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data yang </a:t>
            </a:r>
            <a:r>
              <a:rPr lang="en-US" dirty="0" err="1"/>
              <a:t>statis</a:t>
            </a:r>
            <a:r>
              <a:rPr lang="en-US" dirty="0"/>
              <a:t> naik/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perkembangannya</a:t>
            </a:r>
            <a:r>
              <a:rPr lang="en-US" dirty="0"/>
              <a:t>.</a:t>
            </a:r>
          </a:p>
          <a:p>
            <a:r>
              <a:rPr lang="en-US" dirty="0" err="1"/>
              <a:t>Modifikasi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line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4605C82-1C41-D749-9F41-8937D9F672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80" y="3588038"/>
            <a:ext cx="3875640" cy="27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39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3CFD68-866E-CE47-A53F-EC70BEB92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Proportion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BEBC0B-B941-124D-B39F-043A5A14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besaran</a:t>
            </a:r>
            <a:r>
              <a:rPr lang="en-US" dirty="0"/>
              <a:t> </a:t>
            </a:r>
            <a:r>
              <a:rPr lang="en-US" dirty="0" err="1"/>
              <a:t>porsi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mutlak</a:t>
            </a:r>
            <a:endParaRPr lang="en-US" dirty="0"/>
          </a:p>
          <a:p>
            <a:r>
              <a:rPr lang="en-US" dirty="0" err="1"/>
              <a:t>Contoh</a:t>
            </a:r>
            <a:r>
              <a:rPr lang="en-US" dirty="0"/>
              <a:t> chart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= Pie Chart </a:t>
            </a:r>
            <a:r>
              <a:rPr lang="en-US" dirty="0" err="1"/>
              <a:t>dan</a:t>
            </a:r>
            <a:r>
              <a:rPr lang="en-US" dirty="0"/>
              <a:t> Area Chart</a:t>
            </a:r>
          </a:p>
        </p:txBody>
      </p:sp>
    </p:spTree>
    <p:extLst>
      <p:ext uri="{BB962C8B-B14F-4D97-AF65-F5344CB8AC3E}">
        <p14:creationId xmlns:p14="http://schemas.microsoft.com/office/powerpoint/2010/main" val="1261663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140739-D27E-784F-8F33-8170773A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D353D7-EDDF-4148-B27F-5DC77536F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data yang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persentase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besaran</a:t>
            </a:r>
            <a:r>
              <a:rPr lang="en-US" dirty="0"/>
              <a:t> yang </a:t>
            </a:r>
            <a:r>
              <a:rPr lang="en-US" dirty="0" err="1"/>
              <a:t>dimiliki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hal</a:t>
            </a:r>
            <a:endParaRPr lang="en-US" dirty="0"/>
          </a:p>
          <a:p>
            <a:r>
              <a:rPr lang="en-US" dirty="0" err="1"/>
              <a:t>Cocok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numerik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8917C22-C528-E742-A22C-EB446EBC9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095" y="4161820"/>
            <a:ext cx="3875809" cy="219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58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4BC750-15EC-7741-B85B-CFA96534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518E1F-0DAE-A140-92A9-4D211A5FA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satuan</a:t>
            </a:r>
            <a:r>
              <a:rPr lang="en-US" dirty="0"/>
              <a:t> </a:t>
            </a:r>
            <a:r>
              <a:rPr lang="en-US" dirty="0" err="1"/>
              <a:t>waktu</a:t>
            </a:r>
            <a:endParaRPr lang="en-US" dirty="0"/>
          </a:p>
          <a:p>
            <a:r>
              <a:rPr lang="en-US" dirty="0" err="1"/>
              <a:t>Modifikasi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line chart yang </a:t>
            </a:r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dirty="0" err="1"/>
              <a:t>proporsi</a:t>
            </a:r>
            <a:r>
              <a:rPr lang="en-US" dirty="0"/>
              <a:t>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E9F8109-ED44-CF40-9148-4C823EFF0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28" y="3429000"/>
            <a:ext cx="4611343" cy="28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5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 err="1"/>
              <a:t>Pertanyaan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Memeriksa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materi</a:t>
            </a:r>
            <a:r>
              <a:rPr lang="en-ID" dirty="0"/>
              <a:t> </a:t>
            </a:r>
            <a:r>
              <a:rPr lang="en-ID" dirty="0" err="1"/>
              <a:t>pertemuan</a:t>
            </a:r>
            <a:r>
              <a:rPr lang="en-ID" dirty="0"/>
              <a:t> </a:t>
            </a:r>
            <a:r>
              <a:rPr lang="en-ID" dirty="0" err="1"/>
              <a:t>sebelumnya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Dari PPT </a:t>
            </a:r>
            <a:r>
              <a:rPr lang="en-ID" dirty="0" err="1"/>
              <a:t>pertemuan</a:t>
            </a:r>
            <a:r>
              <a:rPr lang="en-ID" dirty="0"/>
              <a:t> </a:t>
            </a:r>
            <a:r>
              <a:rPr lang="en-ID" dirty="0" err="1"/>
              <a:t>sebelumnya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AD49F32-482E-47F9-A704-7833722CB5BB}"/>
              </a:ext>
            </a:extLst>
          </p:cNvPr>
          <p:cNvSpPr/>
          <p:nvPr/>
        </p:nvSpPr>
        <p:spPr>
          <a:xfrm>
            <a:off x="3104148" y="4375449"/>
            <a:ext cx="3906252" cy="12578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200" dirty="0"/>
              <a:t>Edit before use!</a:t>
            </a:r>
          </a:p>
        </p:txBody>
      </p:sp>
    </p:spTree>
    <p:extLst>
      <p:ext uri="{BB962C8B-B14F-4D97-AF65-F5344CB8AC3E}">
        <p14:creationId xmlns:p14="http://schemas.microsoft.com/office/powerpoint/2010/main" val="2332779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36441D-9B5C-D343-BC77-53FE8BB69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09AAC86-DE5D-394A-8000-A0A38231D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Pola yang </a:t>
            </a:r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data</a:t>
            </a:r>
          </a:p>
          <a:p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pengaruh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data </a:t>
            </a:r>
            <a:r>
              <a:rPr lang="en-US" dirty="0" err="1"/>
              <a:t>terhadap</a:t>
            </a:r>
            <a:r>
              <a:rPr lang="en-US" dirty="0"/>
              <a:t> data </a:t>
            </a:r>
            <a:r>
              <a:rPr lang="en-US" dirty="0" err="1"/>
              <a:t>lainnya</a:t>
            </a:r>
            <a:endParaRPr lang="en-US" dirty="0"/>
          </a:p>
          <a:p>
            <a:r>
              <a:rPr lang="en-US" dirty="0" err="1"/>
              <a:t>Contoh</a:t>
            </a:r>
            <a:r>
              <a:rPr lang="en-US" dirty="0"/>
              <a:t> chart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: Scatterplot, Bubble Chart</a:t>
            </a:r>
          </a:p>
        </p:txBody>
      </p:sp>
    </p:spTree>
    <p:extLst>
      <p:ext uri="{BB962C8B-B14F-4D97-AF65-F5344CB8AC3E}">
        <p14:creationId xmlns:p14="http://schemas.microsoft.com/office/powerpoint/2010/main" val="1480983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03B173-84A7-B947-91C3-5FE1076A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93E7D1-ABEC-9D45-9805-3471EE1D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line chart </a:t>
            </a:r>
            <a:r>
              <a:rPr lang="en-US" dirty="0" err="1"/>
              <a:t>dan</a:t>
            </a:r>
            <a:r>
              <a:rPr lang="en-US" dirty="0"/>
              <a:t> point chart</a:t>
            </a:r>
          </a:p>
          <a:p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data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berkaitan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dampak</a:t>
            </a:r>
            <a:r>
              <a:rPr lang="en-US" dirty="0"/>
              <a:t> data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lain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21BF6AF-9463-B348-B941-4C7E371E7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63181"/>
            <a:ext cx="3115918" cy="258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53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6DCE40-31CA-8E42-9E18-161AE33C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0B7C84-5D2A-304D-9D14-3D40DFB81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Modifikasi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point chart</a:t>
            </a:r>
          </a:p>
          <a:p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komparasi</a:t>
            </a:r>
            <a:r>
              <a:rPr lang="en-US" dirty="0"/>
              <a:t> 3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sekaligus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sumbu</a:t>
            </a:r>
            <a:r>
              <a:rPr lang="en-US" dirty="0"/>
              <a:t> X, </a:t>
            </a:r>
            <a:r>
              <a:rPr lang="en-US" dirty="0" err="1"/>
              <a:t>sumbu</a:t>
            </a:r>
            <a:r>
              <a:rPr lang="en-US" dirty="0"/>
              <a:t> Y,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besarnya</a:t>
            </a:r>
            <a:r>
              <a:rPr lang="en-US" dirty="0"/>
              <a:t> </a:t>
            </a:r>
            <a:r>
              <a:rPr lang="en-US" dirty="0" err="1"/>
              <a:t>titik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CDF7677-0888-FC49-B4C2-EB14B7D554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429000"/>
            <a:ext cx="3303468" cy="242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35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58EDE8-9C6B-6A4E-8479-D81EEE0D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Spotting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FF574B-7181-3049-AA67-A50514CB6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memperlihatkan</a:t>
            </a:r>
            <a:r>
              <a:rPr lang="en-US" dirty="0"/>
              <a:t>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data</a:t>
            </a:r>
          </a:p>
          <a:p>
            <a:r>
              <a:rPr lang="en-US" dirty="0" err="1"/>
              <a:t>Contoh</a:t>
            </a:r>
            <a:r>
              <a:rPr lang="en-US" dirty="0"/>
              <a:t> chart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: Heatmap, Chernoff Faces, Star Chart</a:t>
            </a:r>
          </a:p>
        </p:txBody>
      </p:sp>
    </p:spTree>
    <p:extLst>
      <p:ext uri="{BB962C8B-B14F-4D97-AF65-F5344CB8AC3E}">
        <p14:creationId xmlns:p14="http://schemas.microsoft.com/office/powerpoint/2010/main" val="518912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4F908F-7E82-8E4F-BB7F-A71F9CFC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926686-C4F6-3745-BB6A-8BB5CD0B2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data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warna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digambarkan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ditinjau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kecerahan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kegelapan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BE9E50B-FEF3-DE47-9C63-B204DAFE89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789040"/>
            <a:ext cx="2681468" cy="265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59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00BADB-436A-6B40-933F-4F2CB43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Chernoff 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691504-9A47-1B47-914D-EE8AF06FE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dirty="0" err="1"/>
              <a:t>variasi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yang </a:t>
            </a:r>
            <a:r>
              <a:rPr lang="en-US" dirty="0" err="1"/>
              <a:t>dihasilkan</a:t>
            </a:r>
            <a:endParaRPr lang="en-US" dirty="0"/>
          </a:p>
          <a:p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faktor</a:t>
            </a:r>
            <a:r>
              <a:rPr lang="en-US" dirty="0"/>
              <a:t> </a:t>
            </a:r>
            <a:r>
              <a:rPr lang="en-US" dirty="0" err="1"/>
              <a:t>pembeda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, </a:t>
            </a:r>
            <a:r>
              <a:rPr lang="en-US" dirty="0" err="1"/>
              <a:t>hidung</a:t>
            </a:r>
            <a:r>
              <a:rPr lang="en-US" dirty="0"/>
              <a:t>, </a:t>
            </a:r>
            <a:r>
              <a:rPr lang="en-US" dirty="0" err="1"/>
              <a:t>mulut</a:t>
            </a:r>
            <a:r>
              <a:rPr lang="en-US" dirty="0"/>
              <a:t>, </a:t>
            </a:r>
            <a:r>
              <a:rPr lang="en-US" dirty="0" err="1"/>
              <a:t>dsb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FEA130-2020-F84B-8159-09FF482FED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116" y="3863181"/>
            <a:ext cx="3609768" cy="249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77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819677-6316-814F-BF50-D70167D25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3B0495-11AC-E84B-99B8-8DDDDCF27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Serupa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Chernoff Faces,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bangun</a:t>
            </a:r>
            <a:r>
              <a:rPr lang="en-US" dirty="0"/>
              <a:t> </a:t>
            </a:r>
            <a:r>
              <a:rPr lang="en-US" dirty="0" err="1"/>
              <a:t>datar</a:t>
            </a:r>
            <a:r>
              <a:rPr lang="en-US" dirty="0"/>
              <a:t> yang </a:t>
            </a:r>
            <a:r>
              <a:rPr lang="en-US" dirty="0" err="1"/>
              <a:t>menggambarkan</a:t>
            </a:r>
            <a:r>
              <a:rPr lang="en-US" dirty="0"/>
              <a:t> data</a:t>
            </a:r>
          </a:p>
          <a:p>
            <a:r>
              <a:rPr lang="en-US" dirty="0" err="1"/>
              <a:t>Bangun</a:t>
            </a:r>
            <a:r>
              <a:rPr lang="en-US" dirty="0"/>
              <a:t> </a:t>
            </a:r>
            <a:r>
              <a:rPr lang="en-US" dirty="0" err="1"/>
              <a:t>datar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ditinjau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, </a:t>
            </a:r>
            <a:r>
              <a:rPr lang="en-US" dirty="0" err="1"/>
              <a:t>sudut</a:t>
            </a:r>
            <a:r>
              <a:rPr lang="en-US" dirty="0"/>
              <a:t>, </a:t>
            </a:r>
            <a:r>
              <a:rPr lang="en-US" dirty="0" err="1"/>
              <a:t>bentuk</a:t>
            </a:r>
            <a:r>
              <a:rPr lang="en-US" dirty="0"/>
              <a:t>, </a:t>
            </a:r>
            <a:r>
              <a:rPr lang="en-US" dirty="0" err="1"/>
              <a:t>dsb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BC8121-7185-994E-934A-88F2DF5DD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834698"/>
            <a:ext cx="2301542" cy="245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3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D01682-CF96-144F-91B2-743D3EA3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Spatial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2D4C4B-849C-7941-BA00-45338F542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dirty="0" err="1"/>
              <a:t>besaran</a:t>
            </a:r>
            <a:r>
              <a:rPr lang="en-US" dirty="0"/>
              <a:t> </a:t>
            </a:r>
            <a:r>
              <a:rPr lang="en-US" dirty="0" err="1"/>
              <a:t>spasial</a:t>
            </a:r>
            <a:r>
              <a:rPr lang="en-US" dirty="0"/>
              <a:t> yang </a:t>
            </a:r>
            <a:r>
              <a:rPr lang="en-US" dirty="0" err="1"/>
              <a:t>berkaitan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data</a:t>
            </a:r>
          </a:p>
          <a:p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peta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acuan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485068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3800D0-0046-524B-BD42-0DE4A77DF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with Dots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8F9056-10A7-794B-A62F-71C5835E0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peta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keberadaan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peta</a:t>
            </a:r>
          </a:p>
          <a:p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keberadaan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kepadatan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titik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D41FE8A-65F9-984E-9E03-06ECF9707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662" y="4149080"/>
            <a:ext cx="46386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45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F3A3DA-ADCA-034D-B561-6682D18CE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with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E5DB77-B8DA-3343-8CAF-5161E4676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Map with Dots</a:t>
            </a:r>
          </a:p>
          <a:p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, </a:t>
            </a:r>
            <a:r>
              <a:rPr lang="en-US" dirty="0" err="1"/>
              <a:t>rute</a:t>
            </a:r>
            <a:r>
              <a:rPr lang="en-US" dirty="0"/>
              <a:t>, </a:t>
            </a:r>
            <a:r>
              <a:rPr lang="en-US" dirty="0" err="1"/>
              <a:t>koneksi</a:t>
            </a:r>
            <a:r>
              <a:rPr lang="en-US" dirty="0"/>
              <a:t>, </a:t>
            </a:r>
            <a:r>
              <a:rPr lang="en-US" dirty="0" err="1"/>
              <a:t>dsb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2A83B3E-8FE7-8145-AEC2-CA2D84FCD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37" y="3830727"/>
            <a:ext cx="46577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25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Lecture’s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/>
              <a:t>Mempelajari cara penjelasan analisis statistika kuantitatif dan lebih luas data terstruktur (berbasis angka) menggunakan gambar untuk mempermudah pemahaman.</a:t>
            </a:r>
            <a:endParaRPr lang="en-ID" dirty="0"/>
          </a:p>
          <a:p>
            <a:r>
              <a:rPr lang="id-ID" dirty="0"/>
              <a:t>Setelah mengikuti sesi ini, peserta dapat mengetahui cara memvisualisasi hasil analisis atau model dari data numerik dan menerapkan pada kasus yang sesuai</a:t>
            </a:r>
            <a:r>
              <a:rPr lang="en-ID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32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72AE71-3851-2249-82BC-46AD29E64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with Bubbles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BE6349-6728-7845-BAF3-A55164B5C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Map with Dots,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dirty="0" err="1"/>
              <a:t>besaran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C23F365-B91F-BA45-99A2-9577024A1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5" y="3284984"/>
            <a:ext cx="57340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18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018D8B-63DA-7645-A649-55744C3B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with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4887541-B6B8-6441-9408-99DEF628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Menggambarkan</a:t>
            </a:r>
            <a:r>
              <a:rPr lang="en-US" dirty="0"/>
              <a:t> data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peta</a:t>
            </a:r>
          </a:p>
          <a:p>
            <a:r>
              <a:rPr lang="en-US" dirty="0"/>
              <a:t>Data </a:t>
            </a:r>
            <a:r>
              <a:rPr lang="en-US" dirty="0" err="1"/>
              <a:t>digambarkan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pemecahan</a:t>
            </a:r>
            <a:r>
              <a:rPr lang="en-US" dirty="0"/>
              <a:t> peta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/</a:t>
            </a:r>
            <a:r>
              <a:rPr lang="en-US" dirty="0" err="1"/>
              <a:t>warna</a:t>
            </a:r>
            <a:r>
              <a:rPr lang="en-US" dirty="0"/>
              <a:t> yang </a:t>
            </a:r>
            <a:r>
              <a:rPr lang="en-US" dirty="0" err="1"/>
              <a:t>menggambarkan</a:t>
            </a:r>
            <a:r>
              <a:rPr lang="en-US" dirty="0"/>
              <a:t>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23B11C4-6BC1-8946-A3C6-F2D349BF27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084" y="4212258"/>
            <a:ext cx="3117832" cy="237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20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7394CA-AA05-5842-8F9A-4FF617EF8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over Space and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DF1C7D2-636A-D144-B952-092E90921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perkembangan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kurun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tertentu</a:t>
            </a:r>
            <a:endParaRPr lang="en-US" dirty="0"/>
          </a:p>
          <a:p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Map with Region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satu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8EE0F62-0350-154E-852A-AD8BE602E6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34" y="3863181"/>
            <a:ext cx="4147931" cy="260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23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BE12E4-8907-4045-BEA4-B45712B0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with a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D03446-2CA3-CD43-A38B-C2A304D07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 yourself</a:t>
            </a:r>
          </a:p>
          <a:p>
            <a:r>
              <a:rPr lang="en-US" dirty="0"/>
              <a:t>Prepare for readers</a:t>
            </a:r>
          </a:p>
          <a:p>
            <a:r>
              <a:rPr lang="en-US" dirty="0"/>
              <a:t>Visual Cues</a:t>
            </a:r>
          </a:p>
          <a:p>
            <a:r>
              <a:rPr lang="en-US" dirty="0"/>
              <a:t>Good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792283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 smtClean="0"/>
              <a:t>Tugas</a:t>
            </a:r>
            <a:r>
              <a:rPr lang="en-ID" dirty="0" smtClean="0"/>
              <a:t> 1: Aneka </a:t>
            </a:r>
            <a:r>
              <a:rPr lang="en-ID" dirty="0" err="1" smtClean="0"/>
              <a:t>Visualisasi</a:t>
            </a:r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 err="1" smtClean="0"/>
              <a:t>Ikuti</a:t>
            </a:r>
            <a:r>
              <a:rPr lang="en-ID" dirty="0" smtClean="0"/>
              <a:t> tutorial di: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https://www.geeksforgeeks.org/data-visualization-different-charts-python/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01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Code To Visualize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histogram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5584A46-4EEC-49CA-8440-6D00E8C48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54" y="2210146"/>
            <a:ext cx="3679875" cy="39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21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Code To Visualize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histogram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cdncontribute.geeksforgeeks.org/wp-content/uploads/1-85-300x233.png">
            <a:extLst>
              <a:ext uri="{FF2B5EF4-FFF2-40B4-BE49-F238E27FC236}">
                <a16:creationId xmlns:a16="http://schemas.microsoft.com/office/drawing/2014/main" xmlns="" id="{7E0B4AFA-8E43-4C16-8EBC-10F5304EF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9337"/>
            <a:ext cx="5184576" cy="402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811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Code To Visualize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column chart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440196D-3F0E-480B-A323-D96845FA0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43125"/>
            <a:ext cx="4095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33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Code To Visualize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column chart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9EADA21-D487-4064-A514-F39E48286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4" y="2479674"/>
            <a:ext cx="4213726" cy="2767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F135CB-0526-4139-98E9-61E678F0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492693"/>
            <a:ext cx="4320480" cy="276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82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Code To Visualize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pie chart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AE06E4F-3E7C-4EE2-BFAC-875BDA4B2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35188"/>
            <a:ext cx="51339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24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/>
              <a:t>60 </a:t>
            </a:r>
            <a:r>
              <a:rPr lang="en-ID" dirty="0" err="1"/>
              <a:t>menit</a:t>
            </a:r>
            <a:r>
              <a:rPr lang="en-ID" dirty="0"/>
              <a:t>:</a:t>
            </a:r>
          </a:p>
          <a:p>
            <a:pPr lvl="1"/>
            <a:r>
              <a:rPr lang="en-US" dirty="0"/>
              <a:t>Data visualization</a:t>
            </a:r>
          </a:p>
          <a:p>
            <a:pPr lvl="1"/>
            <a:r>
              <a:rPr lang="en-US" dirty="0"/>
              <a:t>Use case for data visualization</a:t>
            </a:r>
          </a:p>
          <a:p>
            <a:r>
              <a:rPr lang="en-ID" dirty="0"/>
              <a:t>140 </a:t>
            </a:r>
            <a:r>
              <a:rPr lang="en-ID" dirty="0" err="1"/>
              <a:t>menit</a:t>
            </a:r>
            <a:r>
              <a:rPr lang="en-ID" dirty="0"/>
              <a:t>: </a:t>
            </a:r>
          </a:p>
          <a:p>
            <a:pPr lvl="1"/>
            <a:r>
              <a:rPr lang="en-US" dirty="0" err="1"/>
              <a:t>Mencoba</a:t>
            </a:r>
            <a:r>
              <a:rPr lang="en-US" dirty="0"/>
              <a:t> source code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2245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Code To Visualize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pie chart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89B6364-128B-4AB9-818C-D03AB671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348880"/>
            <a:ext cx="7884368" cy="410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59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Code To Visualize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scatter plot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4C49CC9-A470-45EC-A2DE-C76C2FC8C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308220"/>
            <a:ext cx="38671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986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Code To Visualize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scatter plot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4FEAEFC-6F3D-4855-ACC4-33D7259EE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94" y="2420888"/>
            <a:ext cx="5300811" cy="343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42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 err="1"/>
              <a:t>Tugas</a:t>
            </a:r>
            <a:r>
              <a:rPr lang="en-ID" dirty="0"/>
              <a:t> – </a:t>
            </a:r>
            <a:r>
              <a:rPr lang="en-ID" dirty="0" err="1"/>
              <a:t>Persiapan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pertemuan</a:t>
            </a:r>
            <a:r>
              <a:rPr lang="en-ID" dirty="0"/>
              <a:t> </a:t>
            </a:r>
            <a:r>
              <a:rPr lang="en-ID" dirty="0" err="1"/>
              <a:t>selanjutnya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Ambil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PPT </a:t>
            </a:r>
            <a:r>
              <a:rPr lang="en-ID" dirty="0" err="1"/>
              <a:t>pertemuan</a:t>
            </a:r>
            <a:r>
              <a:rPr lang="en-ID" dirty="0"/>
              <a:t> </a:t>
            </a:r>
            <a:r>
              <a:rPr lang="en-ID" dirty="0" err="1"/>
              <a:t>selanjutnya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489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Referensi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d-ID" dirty="0"/>
              <a:t>Yau, N</a:t>
            </a:r>
            <a:r>
              <a:rPr lang="id-ID" i="1" dirty="0"/>
              <a:t>, Visualize This</a:t>
            </a:r>
            <a:r>
              <a:rPr lang="id-ID" dirty="0"/>
              <a:t>: The Flowing Data Guideto Design, Visualization and Statistics</a:t>
            </a:r>
            <a:endParaRPr lang="en-ID" dirty="0"/>
          </a:p>
          <a:p>
            <a:r>
              <a:rPr lang="id-ID" dirty="0"/>
              <a:t>Knaflic, CN, 2015, Story Telling with Data, Wiley</a:t>
            </a:r>
            <a:endParaRPr lang="en-ID" dirty="0"/>
          </a:p>
          <a:p>
            <a:r>
              <a:rPr lang="id-ID" dirty="0"/>
              <a:t>http://had.co.nz/stat645/model-vis.pdf</a:t>
            </a:r>
            <a:endParaRPr lang="en-US" dirty="0"/>
          </a:p>
          <a:p>
            <a:r>
              <a:rPr lang="en-US" dirty="0"/>
              <a:t>National Forum on Education Statistics. (2016). Forum Guide to Data Visualization: A Resource for Education Agencies. (NFES 2017-016). U.S. Department of Education. Washington, DC: National Center for Education Statistics. </a:t>
            </a:r>
          </a:p>
          <a:p>
            <a:r>
              <a:rPr lang="en-US" dirty="0" err="1"/>
              <a:t>Treisman</a:t>
            </a:r>
            <a:r>
              <a:rPr lang="en-US" dirty="0"/>
              <a:t>, A. (1985). </a:t>
            </a:r>
            <a:r>
              <a:rPr lang="en-US" dirty="0" err="1"/>
              <a:t>Preattentive</a:t>
            </a:r>
            <a:r>
              <a:rPr lang="en-US" dirty="0"/>
              <a:t> Processing in Vision. Computer Vision, Graphics, and Image Processing, 31(2):156-177. </a:t>
            </a:r>
          </a:p>
          <a:p>
            <a:r>
              <a:rPr lang="en-US" dirty="0" err="1"/>
              <a:t>Treisman</a:t>
            </a:r>
            <a:r>
              <a:rPr lang="en-US" dirty="0"/>
              <a:t>, A. (1986). Features and Objects in Visual Processing. </a:t>
            </a:r>
            <a:r>
              <a:rPr lang="en-US" dirty="0" err="1"/>
              <a:t>Scienti</a:t>
            </a:r>
            <a:r>
              <a:rPr lang="en-US" dirty="0"/>
              <a:t> c American, 255(5):114-125. </a:t>
            </a:r>
          </a:p>
          <a:p>
            <a:r>
              <a:rPr lang="en-US" dirty="0"/>
              <a:t>Wolfe, J. and Robertson, L (Eds). 2012, </a:t>
            </a:r>
            <a:r>
              <a:rPr lang="en-US" i="1" dirty="0"/>
              <a:t>From Perception to Consciousness: Searching with Anne </a:t>
            </a:r>
            <a:r>
              <a:rPr lang="en-US" i="1" dirty="0" err="1"/>
              <a:t>Triesman</a:t>
            </a:r>
            <a:r>
              <a:rPr lang="en-US" dirty="0"/>
              <a:t>. Oxford University Press: Oxford, England. </a:t>
            </a:r>
          </a:p>
          <a:p>
            <a:r>
              <a:rPr lang="en-US" dirty="0">
                <a:hlinkClick r:id="rId2"/>
              </a:rPr>
              <a:t>https://www.geeksforgeeks.org/data-visualization-different-charts-python/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42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D" sz="3200" dirty="0" err="1"/>
              <a:t>Pertanyaan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memeriksa</a:t>
            </a:r>
            <a:r>
              <a:rPr lang="en-ID" sz="3200" dirty="0"/>
              <a:t> </a:t>
            </a:r>
            <a:r>
              <a:rPr lang="en-ID" sz="3200" dirty="0" err="1"/>
              <a:t>pengerjaan</a:t>
            </a:r>
            <a:r>
              <a:rPr lang="en-ID" sz="3200" dirty="0"/>
              <a:t> </a:t>
            </a:r>
            <a:r>
              <a:rPr lang="en-ID" sz="3200" dirty="0" err="1"/>
              <a:t>tugas</a:t>
            </a:r>
            <a:r>
              <a:rPr lang="en-ID" sz="3200" dirty="0"/>
              <a:t> </a:t>
            </a:r>
            <a:r>
              <a:rPr lang="en-ID" sz="3200" dirty="0" err="1"/>
              <a:t>pertemuan</a:t>
            </a:r>
            <a:r>
              <a:rPr lang="en-ID" sz="3200" dirty="0"/>
              <a:t> </a:t>
            </a:r>
            <a:r>
              <a:rPr lang="en-ID" sz="3200" dirty="0" err="1"/>
              <a:t>ini</a:t>
            </a:r>
            <a:r>
              <a:rPr lang="en-ID" sz="3200" dirty="0"/>
              <a:t>. Slide </a:t>
            </a:r>
            <a:r>
              <a:rPr lang="en-ID" sz="3200" dirty="0" err="1"/>
              <a:t>ini</a:t>
            </a:r>
            <a:r>
              <a:rPr lang="en-ID" sz="3200" dirty="0"/>
              <a:t> </a:t>
            </a:r>
            <a:r>
              <a:rPr lang="en-ID" sz="3200" dirty="0" err="1"/>
              <a:t>akan</a:t>
            </a:r>
            <a:r>
              <a:rPr lang="en-ID" sz="3200" dirty="0"/>
              <a:t> </a:t>
            </a:r>
            <a:r>
              <a:rPr lang="en-ID" sz="3200" dirty="0" err="1"/>
              <a:t>dimuat</a:t>
            </a:r>
            <a:r>
              <a:rPr lang="en-ID" sz="3200" dirty="0"/>
              <a:t> di slide </a:t>
            </a:r>
            <a:r>
              <a:rPr lang="en-ID" sz="3200" dirty="0" err="1"/>
              <a:t>pertemuan</a:t>
            </a:r>
            <a:r>
              <a:rPr lang="en-ID" sz="3200" dirty="0"/>
              <a:t> </a:t>
            </a:r>
            <a:r>
              <a:rPr lang="en-ID" sz="3200" dirty="0" err="1"/>
              <a:t>selanjutnya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10B0C9D-5BB6-4180-932C-6DA9C0E3EF49}"/>
              </a:ext>
            </a:extLst>
          </p:cNvPr>
          <p:cNvSpPr/>
          <p:nvPr/>
        </p:nvSpPr>
        <p:spPr>
          <a:xfrm>
            <a:off x="3104148" y="4375449"/>
            <a:ext cx="3906252" cy="12578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200" dirty="0"/>
              <a:t>Edit before use!</a:t>
            </a:r>
          </a:p>
        </p:txBody>
      </p:sp>
    </p:spTree>
    <p:extLst>
      <p:ext uri="{BB962C8B-B14F-4D97-AF65-F5344CB8AC3E}">
        <p14:creationId xmlns:p14="http://schemas.microsoft.com/office/powerpoint/2010/main" val="40803452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195051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xmlns="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xmlns="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xmlns="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SDM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Lt. 4 - 5)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xmlns="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9D0F6A9-44FA-4874-840C-668214E7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48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Evaluasi</a:t>
            </a:r>
            <a:r>
              <a:rPr lang="en-ID" dirty="0"/>
              <a:t> </a:t>
            </a:r>
            <a:r>
              <a:rPr lang="en-ID" dirty="0" err="1"/>
              <a:t>Persiapan</a:t>
            </a:r>
            <a:r>
              <a:rPr lang="en-ID" dirty="0"/>
              <a:t> </a:t>
            </a:r>
            <a:r>
              <a:rPr lang="en-ID" dirty="0" err="1"/>
              <a:t>Kelas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Berikan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sumber-sumber</a:t>
            </a:r>
            <a:r>
              <a:rPr lang="en-US" dirty="0"/>
              <a:t> data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didapatkan</a:t>
            </a:r>
            <a:r>
              <a:rPr lang="en-US" dirty="0"/>
              <a:t> 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dimaksud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data scrapping ?</a:t>
            </a:r>
          </a:p>
          <a:p>
            <a:endParaRPr lang="en-US" dirty="0"/>
          </a:p>
          <a:p>
            <a:r>
              <a:rPr lang="en-US" dirty="0" err="1"/>
              <a:t>Sebutkan</a:t>
            </a:r>
            <a:r>
              <a:rPr lang="en-US" dirty="0"/>
              <a:t> tools </a:t>
            </a:r>
            <a:r>
              <a:rPr lang="en-US" dirty="0" err="1"/>
              <a:t>umum</a:t>
            </a:r>
            <a:r>
              <a:rPr lang="en-US" dirty="0"/>
              <a:t> yang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mengolah</a:t>
            </a:r>
            <a:r>
              <a:rPr lang="en-US" dirty="0"/>
              <a:t> data ?</a:t>
            </a:r>
          </a:p>
          <a:p>
            <a:endParaRPr lang="en-US" dirty="0"/>
          </a:p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data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?</a:t>
            </a:r>
          </a:p>
          <a:p>
            <a:endParaRPr lang="en-US" dirty="0"/>
          </a:p>
          <a:p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dimaksud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data-checking ?</a:t>
            </a:r>
          </a:p>
        </p:txBody>
      </p:sp>
    </p:spTree>
    <p:extLst>
      <p:ext uri="{BB962C8B-B14F-4D97-AF65-F5344CB8AC3E}">
        <p14:creationId xmlns:p14="http://schemas.microsoft.com/office/powerpoint/2010/main" val="3615995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F358E8-0143-40EF-8815-ACADAE31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4E1793-3669-4006-8738-A912E4FF5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 </a:t>
            </a:r>
            <a:r>
              <a:rPr lang="en-US" dirty="0" err="1"/>
              <a:t>Sebuah</a:t>
            </a:r>
            <a:r>
              <a:rPr lang="en-US" dirty="0"/>
              <a:t> proses </a:t>
            </a:r>
            <a:r>
              <a:rPr lang="en-US" dirty="0" err="1"/>
              <a:t>mempresentasikan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untuk </a:t>
            </a:r>
            <a:r>
              <a:rPr lang="en-US" dirty="0" err="1"/>
              <a:t>menunjukan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, trend, dan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</a:t>
            </a:r>
            <a:r>
              <a:rPr lang="en-US" dirty="0" err="1"/>
              <a:t>tersebut</a:t>
            </a:r>
            <a:r>
              <a:rPr lang="en-US" dirty="0"/>
              <a:t>”.</a:t>
            </a:r>
          </a:p>
          <a:p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pemahaman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data yang </a:t>
            </a:r>
            <a:r>
              <a:rPr lang="en-US" dirty="0" err="1"/>
              <a:t>diberikan</a:t>
            </a:r>
            <a:r>
              <a:rPr lang="en-US" dirty="0"/>
              <a:t>.</a:t>
            </a:r>
          </a:p>
          <a:p>
            <a:r>
              <a:rPr lang="en-US" dirty="0" err="1"/>
              <a:t>Otak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untuk </a:t>
            </a:r>
            <a:r>
              <a:rPr lang="en-US" dirty="0" err="1"/>
              <a:t>mengintepretasikan</a:t>
            </a:r>
            <a:r>
              <a:rPr lang="en-US" dirty="0"/>
              <a:t> data visual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57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F358E8-0143-40EF-8815-ACADAE31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Mengapa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memahai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4E1793-3669-4006-8738-A912E4FF5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Visualiasi</a:t>
            </a:r>
            <a:r>
              <a:rPr lang="en-US" dirty="0"/>
              <a:t> data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sekedar</a:t>
            </a:r>
            <a:r>
              <a:rPr lang="en-US" dirty="0"/>
              <a:t> </a:t>
            </a:r>
            <a:r>
              <a:rPr lang="en-US" dirty="0" err="1"/>
              <a:t>memperlihatkan</a:t>
            </a:r>
            <a:r>
              <a:rPr lang="en-US" dirty="0"/>
              <a:t> data 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bercerita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tentang</a:t>
            </a:r>
            <a:r>
              <a:rPr lang="en-US" dirty="0">
                <a:solidFill>
                  <a:srgbClr val="FF0000"/>
                </a:solidFill>
              </a:rPr>
              <a:t> Data.</a:t>
            </a:r>
          </a:p>
          <a:p>
            <a:r>
              <a:rPr lang="en-US" dirty="0"/>
              <a:t>We (human ) aren’t naturally good at storytelling with data [5]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25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0FB0DF-4806-48E0-AF0F-74BFDF1C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(showing vs story telling)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EB32AA2-858E-436B-9EA3-B79D2461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92" y="2686725"/>
            <a:ext cx="3875809" cy="2191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5D258A3-95AA-4071-A5AE-0BAF5BAE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011" y="2686725"/>
            <a:ext cx="3573498" cy="226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63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</TotalTime>
  <Words>1413</Words>
  <Application>Microsoft Office PowerPoint</Application>
  <PresentationFormat>On-screen Show (4:3)</PresentationFormat>
  <Paragraphs>208</Paragraphs>
  <Slides>56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Tugas untuk diberikan di pertemuan sebelumnya (slide ini akan dimasukkan di PPT pertemuan sebelumnya)</vt:lpstr>
      <vt:lpstr>PowerPoint Presentation</vt:lpstr>
      <vt:lpstr>Pertanyaan untuk Memeriksa Tugas dari materi pertemuan sebelumnya</vt:lpstr>
      <vt:lpstr>Lecture’s Objective</vt:lpstr>
      <vt:lpstr>Outline</vt:lpstr>
      <vt:lpstr>Evaluasi Persiapan Kelas</vt:lpstr>
      <vt:lpstr>Apa itu Visualisasi Data ?</vt:lpstr>
      <vt:lpstr>Mengapa perlu memahai Visualisasi Data ?</vt:lpstr>
      <vt:lpstr>Contoh visualisasi data (showing vs story telling)</vt:lpstr>
      <vt:lpstr>Contoh visualisasi data (showing vs story telling</vt:lpstr>
      <vt:lpstr>Tujuan dari Visualisasi </vt:lpstr>
      <vt:lpstr>Tujuan dari Visualisasi Data : Pattern</vt:lpstr>
      <vt:lpstr>Tujuan dari Visualisasi Data : Relation</vt:lpstr>
      <vt:lpstr>Cara membangun sebuah data visual </vt:lpstr>
      <vt:lpstr>Understand the context</vt:lpstr>
      <vt:lpstr>Memilih visualisasi yang tepat</vt:lpstr>
      <vt:lpstr>Eliminate Clutter</vt:lpstr>
      <vt:lpstr>Focus attention where you want it</vt:lpstr>
      <vt:lpstr>Think like a Designer</vt:lpstr>
      <vt:lpstr>Tell a Story</vt:lpstr>
      <vt:lpstr>Visualizing Pattern over Time</vt:lpstr>
      <vt:lpstr>Bar Chart</vt:lpstr>
      <vt:lpstr>Stacked Bar Chart</vt:lpstr>
      <vt:lpstr>Titik (Points)</vt:lpstr>
      <vt:lpstr>Line Chart</vt:lpstr>
      <vt:lpstr>Step Chart</vt:lpstr>
      <vt:lpstr>Visualizing Proportion</vt:lpstr>
      <vt:lpstr>Pie Chart</vt:lpstr>
      <vt:lpstr>Area Chart</vt:lpstr>
      <vt:lpstr>Visualizing Relationship</vt:lpstr>
      <vt:lpstr>Scatterplot</vt:lpstr>
      <vt:lpstr>Bubble Chart</vt:lpstr>
      <vt:lpstr>Spotting Differences</vt:lpstr>
      <vt:lpstr>Heatmap</vt:lpstr>
      <vt:lpstr>Chernoff Faces</vt:lpstr>
      <vt:lpstr>Star Chart</vt:lpstr>
      <vt:lpstr>Visualizing Spatial Relationship</vt:lpstr>
      <vt:lpstr>Map with Dots</vt:lpstr>
      <vt:lpstr>Map with Lines</vt:lpstr>
      <vt:lpstr>Map with Bubbles</vt:lpstr>
      <vt:lpstr>Map with Regions</vt:lpstr>
      <vt:lpstr>Map over Space and Time</vt:lpstr>
      <vt:lpstr>Designing with a Purpose</vt:lpstr>
      <vt:lpstr>Tugas 1: Aneka Visualisasi </vt:lpstr>
      <vt:lpstr>Sample Code To Visualize Data</vt:lpstr>
      <vt:lpstr>Sample Code To Visualize Data</vt:lpstr>
      <vt:lpstr>Sample Code To Visualize Data</vt:lpstr>
      <vt:lpstr>Sample Code To Visualize Data</vt:lpstr>
      <vt:lpstr>Sample Code To Visualize Data</vt:lpstr>
      <vt:lpstr>Sample Code To Visualize Data</vt:lpstr>
      <vt:lpstr>Sample Code To Visualize Data</vt:lpstr>
      <vt:lpstr>Sample Code To Visualize Data</vt:lpstr>
      <vt:lpstr>Tugas – Persiapan untuk pertemuan selanjutnya</vt:lpstr>
      <vt:lpstr>Referensi</vt:lpstr>
      <vt:lpstr>Pertanyaan untuk memeriksa pengerjaan tugas pertemuan ini. Slide ini akan dimuat di slide pertemuan selanjutnya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Jamal Hardy</dc:creator>
  <cp:lastModifiedBy>Ruki</cp:lastModifiedBy>
  <cp:revision>39</cp:revision>
  <dcterms:created xsi:type="dcterms:W3CDTF">2019-04-10T03:52:40Z</dcterms:created>
  <dcterms:modified xsi:type="dcterms:W3CDTF">2019-06-21T15:03:54Z</dcterms:modified>
</cp:coreProperties>
</file>